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79" r:id="rId8"/>
    <p:sldId id="280" r:id="rId9"/>
    <p:sldId id="281" r:id="rId10"/>
    <p:sldId id="282" r:id="rId11"/>
    <p:sldId id="273" r:id="rId12"/>
    <p:sldId id="283" r:id="rId13"/>
    <p:sldId id="267" r:id="rId14"/>
    <p:sldId id="286" r:id="rId15"/>
    <p:sldId id="288" r:id="rId16"/>
    <p:sldId id="289" r:id="rId17"/>
    <p:sldId id="29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882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174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29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45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482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345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162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6237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662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231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326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10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3.png"/><Relationship Id="rId17" Type="http://schemas.microsoft.com/office/2007/relationships/hdphoto" Target="../media/hdphoto8.wdp"/><Relationship Id="rId2" Type="http://schemas.openxmlformats.org/officeDocument/2006/relationships/image" Target="../media/image8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12.png"/><Relationship Id="rId4" Type="http://schemas.openxmlformats.org/officeDocument/2006/relationships/image" Target="../media/image9.jpeg"/><Relationship Id="rId9" Type="http://schemas.microsoft.com/office/2007/relationships/hdphoto" Target="../media/hdphoto4.wdp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85602"/>
            <a:ext cx="9144000" cy="2115405"/>
          </a:xfrm>
        </p:spPr>
        <p:txBody>
          <a:bodyPr>
            <a:noAutofit/>
          </a:bodyPr>
          <a:lstStyle/>
          <a:p>
            <a:r>
              <a:rPr lang="ru-RU" sz="6600" spc="-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</a:t>
            </a:r>
            <a:br>
              <a:rPr lang="ru-RU" sz="6600" spc="-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spc="-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endParaRPr lang="ru-RU" sz="6600" i="1" spc="-1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3" y="548680"/>
            <a:ext cx="2120305" cy="223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185" y="179381"/>
            <a:ext cx="2956024" cy="211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328" y="210669"/>
            <a:ext cx="3381672" cy="235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93195"/>
            <a:ext cx="9144000" cy="166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819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034060"/>
            <a:ext cx="9144000" cy="2160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законов в социальных сетях</a:t>
            </a:r>
          </a:p>
          <a:p>
            <a:pPr marL="0" indent="0" algn="ct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сеть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виртуальная сеть,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непосредственного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(один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 социальных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сетей — система друзей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6632"/>
            <a:ext cx="2756876" cy="2756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46"/>
            <a:ext cx="22322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9087" y="378946"/>
            <a:ext cx="22322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194300"/>
            <a:ext cx="9144000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83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31967">
            <a:off x="159520" y="362921"/>
            <a:ext cx="4675482" cy="122413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38911">
            <a:off x="5148064" y="260648"/>
            <a:ext cx="3438525" cy="1933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2006">
            <a:off x="4427984" y="2328163"/>
            <a:ext cx="4507635" cy="11008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3803" y="3645024"/>
            <a:ext cx="2865120" cy="128016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33424">
            <a:off x="4404725" y="5167266"/>
            <a:ext cx="3823421" cy="143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15781">
            <a:off x="291028" y="2011945"/>
            <a:ext cx="3291898" cy="17474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151" b="30924"/>
          <a:stretch/>
        </p:blipFill>
        <p:spPr>
          <a:xfrm>
            <a:off x="428596" y="5429264"/>
            <a:ext cx="3438552" cy="10633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688" b="30233"/>
          <a:stretch/>
        </p:blipFill>
        <p:spPr>
          <a:xfrm rot="20870854">
            <a:off x="298288" y="3906723"/>
            <a:ext cx="3430528" cy="128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1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0" y="2780928"/>
            <a:ext cx="9144000" cy="21602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глобальным внедрением социальных сетей в нашу жизнь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становление различных правовых явлений с ними связанных.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обходится и без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правонарушений. 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194300"/>
            <a:ext cx="9144000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3912"/>
            <a:ext cx="3133675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3912"/>
            <a:ext cx="3091133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6406" y="343912"/>
            <a:ext cx="2831501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21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изображения гражданина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4713387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Обнародование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дальнейшее использование фотографии или видеозаписи, где присутствует гражданин, должно осуществляться только с согласия этого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гражданина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(Статья 152.1 ГК РФ «Охрана изображения гражданина»).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 же время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считается нарушением использование без разрешения изображения, которое: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690077"/>
            <a:ext cx="6404258" cy="116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9229" y="3140968"/>
            <a:ext cx="4625064" cy="141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038"/>
          <a:stretch/>
        </p:blipFill>
        <p:spPr bwMode="auto">
          <a:xfrm>
            <a:off x="203354" y="2868367"/>
            <a:ext cx="1463943" cy="1713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2321" y="3194559"/>
            <a:ext cx="1078927" cy="1454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823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552" y="306171"/>
            <a:ext cx="5580112" cy="572149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существляется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государственных, общественных или иных публичных интересах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олучено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съемке, проводимой в местах,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открытых для свободного посещения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или на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публичных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мероприятиях при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условии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что такое изображение не является основным объектом использования;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олучено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результате позирования гражданина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плату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077260"/>
            <a:ext cx="2891864" cy="1628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1079" y="3501008"/>
            <a:ext cx="2662788" cy="1991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60"/>
          <a:stretch/>
        </p:blipFill>
        <p:spPr bwMode="auto">
          <a:xfrm>
            <a:off x="6084168" y="260648"/>
            <a:ext cx="2776611" cy="2656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50" b="29626"/>
          <a:stretch/>
        </p:blipFill>
        <p:spPr bwMode="auto">
          <a:xfrm>
            <a:off x="251520" y="5299039"/>
            <a:ext cx="2081825" cy="14070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109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552" y="306171"/>
            <a:ext cx="8703290" cy="6051787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Ответственность за распространение экстремистских материалов</a:t>
            </a:r>
            <a:endParaRPr lang="ru-RU" sz="2400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Российская Федерация является многонациональным государством, в котором проживают свыше 100 наций и народностей и для всех, Россия является общим домом. В связи с этим меры по противодействию экстремистской деятельности закреплены на законодательном уровне государства</a:t>
            </a:r>
            <a:r>
              <a:rPr lang="ru-RU" sz="2400" b="1" dirty="0" smtClean="0"/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соответствии со ст. 13 Федерального закона № 114-ФЗ от 25.07.2002 «О противодействии экстремистской деятельности» на территории Российской Федерации запрещается распространение экстремистских материалов, запрещается разжигание социальной, расовой, национальной и религиозной розни, унижения достоинства человека в зависимости от его пола, расы, национальности, языка, происхождения, отношения к религии, а также их производство и хранение в целях распространения. За эти действия предусмотрена административная либо уголовная ответственность.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9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виды преступлений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0501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Возбуждение ненависти, вражды к представителям других народов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Призывы к осуществлению экстремистской деятельности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Предложения об услугах киллеров, информация по приготовлению взрывчатых веществ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Размещение на своих страницах в сети материалов, признанных экстремистскими и включенных в Федеральный список экстремистских материалов.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ü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654" y="5357826"/>
            <a:ext cx="9144000" cy="1500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Меры борьбы с проявлениями экстремизма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385765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Размещение на официальных сайтах Минюста России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Роскомнадзора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Федерального списка материалов, признанных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экстремистскими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целях борьбы с экстремизмом социальные сети («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Инстаграм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«Одноклассники») и другие площадки размещения информации беспрекословно соблюдают закон об организаторах распространения информации, который предполагает передачу информации в правоохранительные органы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rosk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450" y="4857760"/>
            <a:ext cx="3571900" cy="1666887"/>
          </a:xfrm>
          <a:prstGeom prst="rect">
            <a:avLst/>
          </a:prstGeom>
        </p:spPr>
      </p:pic>
      <p:pic>
        <p:nvPicPr>
          <p:cNvPr id="5" name="Рисунок 4" descr="minu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7" y="5155856"/>
            <a:ext cx="3638681" cy="1273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1"/>
            <a:ext cx="8472518" cy="421484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Уголовная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Статья 280 Уголовного кодекса РФ «Публичные призывы к осуществлению экстремистской деятельности». Санкция статьи предусматривает максимальное наказание в виде лишения свободы на срок до 5 лет лишения свободы, штраф — 300 тысяч рублей.</a:t>
            </a:r>
          </a:p>
          <a:p>
            <a:pPr algn="just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Административная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Статья 20.3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КоАП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РФ «Пропаганда либо публичное демонстрирование нацистской атрибутики или символики, либо атрибутики или символики экстремистских организаций». Для граждан – штраф до 2000 рублей либо административный арест на срок до 15 суток.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654" y="5500702"/>
            <a:ext cx="9144000" cy="1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654" y="5194300"/>
            <a:ext cx="9144000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персональных данных и сведений о частной жизни в сети Интернет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600200"/>
            <a:ext cx="821537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Персональные данные: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данные о личности человека (паспортные данные, сведения об образовании, трудовой деятельности, военной службе, финансовом и семейном положении, медицинские данные, биографические факты);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данные о родственниках человека;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прочие сведения, с помощью которых можно идентифицировать человека (переписка, сведения о полученных и отправленных сообщениях, телефонных контактах).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 частной (персональной) информацией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 гражданах понимается информация о частной жизни лица, нарушающей личную, семейную тайну, тайну переписки, телефонных переговоров, почтовых, телеграфных и иных сообщений физического лица, собранной без его согласия.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24009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450059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Уголовная 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Статья 137 УК РФ Нарушение неприкосновенности частной жизни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Штраф в размере до 200.000 рублей или в размере заработной платы или иного дохода осужденного за период до восемнадцати месяцев, либо арестом на срок до четырех месяцев, либо лишением свободы на срок до двух лет с лишением права занимать определенные должности или заниматься определенной деятельностью на срок до трех лет.</a:t>
            </a:r>
          </a:p>
          <a:p>
            <a:pPr fontAlgn="base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Административная ответственность </a:t>
            </a:r>
          </a:p>
          <a:p>
            <a:pPr fontAlgn="base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Статья 13.11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КоАП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РФ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Предупреждение или наложение административного штрафа на граждан в размере от одной тысячи до трех тысяч рублей; на должностных лиц - от пяти тысяч до десяти тысяч рублей; на юридических лиц - от тридцати тысяч до пятидесяти тысяч рублей.</a:t>
            </a:r>
          </a:p>
          <a:p>
            <a:pPr algn="just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654" y="5429264"/>
            <a:ext cx="9144000" cy="142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Советы по безопасности в сети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19" y="1071546"/>
            <a:ext cx="8358247" cy="473371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Выключайте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Wi-Fi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когда им не пользуетесь. Не доверяйте непроверенным Wi-Fi-соединениям, которые не запрашивают пароль. Чаще всего именно такие сети злоумышленники используют для воровства личных данных пользователей.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 заходите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онлайн-банки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другие важные сервисы через открытые Wi-Fi-сети в кафе или на улице. Воспользуйтесь мобильным интернетом.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Установите и обновляйте антивирусные программы. Устаревшие версии не могут гарантировать защиту от вредоносного ПО. Ежедневно в мире появляется несколько новых вирусов, поэтому антивирусу нужно как можно чаще получать информацию о методах борьбы с ними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 пересылайте конфиденциальную информацию (номер банковской  карты,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ПИН-код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паспортные данные) через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мессенджеры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социальных сетей. Письма со сканами документов лучше удалять сразу после отправки или получения, не надо хранить их в почте.</a:t>
            </a:r>
          </a:p>
          <a:p>
            <a:pPr algn="just"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194300"/>
            <a:ext cx="9144000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98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Советы по безопасности в сети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19" y="785794"/>
            <a:ext cx="8358247" cy="501947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Страницы ввода конфиденциальной информации любого серьезного сервиса всегда защищены, а данные передаются в зашифрованном виде. Адрес сайта должен начинаться с «https://», рядом с которым нарисован закрытый замок зеленого цвета.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Всегда блокируйте экран компьютера, даже если отходите «всего на минуточку».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некоторых приложений и сервисов предусмотрен бесплатный тестовый период (например, на 2-3 месяца), после чего вы должны самостоятельно отключить услугу. Если вы этого не сделаете, подписка может быть автоматически продлена и станет платной, а с указанной при регистрации карты начнут списывать деньги.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Мошенники создают сайты, на которых вы якобы можете бесплатно посмотреть или скачать приглянувшийся фильм, но сначала надо оставить телефон или отправить сообщение на короткий номер. Так с вашего счета могут списать внушительную сумму за СМС.</a:t>
            </a:r>
          </a:p>
          <a:p>
            <a:pPr algn="just"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57826"/>
            <a:ext cx="9144000" cy="1500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98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Советы по безопасности в сети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19" y="1071546"/>
            <a:ext cx="8358247" cy="4733718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вы получили электронное письмо, где просят перейти по ссылке и оставить ваши данные, то такой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лучше сразу пометить как спам. Это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фишинг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— попытка «выудить» личные данные пользователей. Не вступайте со злоумышленниками в диалог, так они могут понять, что ваша почта активна, и воспользоваться другими обманными приемами. Будьте внимательны,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фишинговые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ссылки обычно похожи на знакомые вам ресурсы - социальные сети,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онлайн-банки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другие сайты, которыми вы пользуетесь. Если вы введете там ваши личные данные, они могут попасть в руки к преступникам..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Помните: банки, сервисы и магазины никогда не рассылают писем с просьбой перейти по ссылке, изменить свой пароль, ввести номер банковской карты и секретный код подтверждения.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Никогда не отвечайте на спам.</a:t>
            </a:r>
          </a:p>
          <a:p>
            <a:pPr algn="just"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57826"/>
            <a:ext cx="9144000" cy="1500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98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Культура общения в сети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19" y="785794"/>
            <a:ext cx="8358247" cy="501947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Пишите грамотно. Следите за орфографией и пунктуацией. Обязательно перечитывайте сообщение, прежде чем отправить. Если некогда проверять, правильно ли вы всё написали, лучше отправьте голосовое сообщение.</a:t>
            </a:r>
          </a:p>
          <a:p>
            <a:pPr lvl="0"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интернет-переписке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сложно понять интонацию собеседника, на выручку приходят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стикеры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смайлы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но нагромождение затрудняет чтение и понимание того, что вы хотите сказать.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 сообщения, требующие обратной связи, желательно ответить в течение суток. Больший срок уже будет считаться невежливым.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 выкладывайте слишком много сведений о себе. Это выглядит навязчиво.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Если вы столкнулись с некоей проблемой в общении в киберпространстве, просто подумайте, как бы вы поступили в реальной жизни. Правила одни и те же.</a:t>
            </a:r>
          </a:p>
          <a:p>
            <a:pPr lvl="0" algn="just">
              <a:lnSpc>
                <a:spcPct val="110000"/>
              </a:lnSpc>
              <a:buFont typeface="Wingdings" pitchFamily="2" charset="2"/>
              <a:buChar char="ü"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43578"/>
            <a:ext cx="9144000" cy="1214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98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19" y="2214554"/>
            <a:ext cx="8358247" cy="135732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</a:p>
          <a:p>
            <a:pPr algn="just"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43578"/>
            <a:ext cx="9144000" cy="1214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98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1792</TotalTime>
  <Words>977</Words>
  <Application>Microsoft Office PowerPoint</Application>
  <PresentationFormat>Экран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Безопасный  ИНТЕРНЕТ</vt:lpstr>
      <vt:lpstr>Слайд 2</vt:lpstr>
      <vt:lpstr>Слайд 3</vt:lpstr>
      <vt:lpstr>Слайд 4</vt:lpstr>
      <vt:lpstr>Охрана изображения гражданина</vt:lpstr>
      <vt:lpstr>Слайд 6</vt:lpstr>
      <vt:lpstr>Слайд 7</vt:lpstr>
      <vt:lpstr>Основные виды преступлений</vt:lpstr>
      <vt:lpstr>Меры борьбы с проявлениями экстремизма</vt:lpstr>
      <vt:lpstr>Ответственность</vt:lpstr>
      <vt:lpstr>Распространение персональных данных и сведений о частной жизни в сети Интернет</vt:lpstr>
      <vt:lpstr>Ответственность</vt:lpstr>
      <vt:lpstr>Советы по безопасности в сети</vt:lpstr>
      <vt:lpstr>Советы по безопасности в сети</vt:lpstr>
      <vt:lpstr>Советы по безопасности в сети</vt:lpstr>
      <vt:lpstr>Культура общения в сети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Нарушение закона в Социальных сетях</dc:title>
  <dc:creator>Admin</dc:creator>
  <cp:lastModifiedBy>Image&amp;Matros™</cp:lastModifiedBy>
  <cp:revision>99</cp:revision>
  <dcterms:created xsi:type="dcterms:W3CDTF">2016-10-28T18:20:15Z</dcterms:created>
  <dcterms:modified xsi:type="dcterms:W3CDTF">2020-10-28T16:24:42Z</dcterms:modified>
</cp:coreProperties>
</file>